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2"/>
  </p:notesMasterIdLst>
  <p:handoutMasterIdLst>
    <p:handoutMasterId r:id="rId13"/>
  </p:handoutMasterIdLst>
  <p:sldIdLst>
    <p:sldId id="312" r:id="rId5"/>
    <p:sldId id="282" r:id="rId6"/>
    <p:sldId id="315" r:id="rId7"/>
    <p:sldId id="317" r:id="rId8"/>
    <p:sldId id="323" r:id="rId9"/>
    <p:sldId id="318" r:id="rId10"/>
    <p:sldId id="319" r:id="rId11"/>
  </p:sldIdLst>
  <p:sldSz cx="12192000" cy="6858000"/>
  <p:notesSz cx="13716000" cy="24384000"/>
  <p:defaultTextStyle>
    <a:defPPr rtl="0">
      <a:defRPr lang="ru-RU"/>
    </a:defPPr>
    <a:lvl1pPr marL="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DCE"/>
    <a:srgbClr val="1F2C8F"/>
    <a:srgbClr val="202C8F"/>
    <a:srgbClr val="FDFBF6"/>
    <a:srgbClr val="AAC4E9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>
      <p:cViewPr varScale="1">
        <p:scale>
          <a:sx n="79" d="100"/>
          <a:sy n="79" d="100"/>
        </p:scale>
        <p:origin x="850" y="77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7" d="100"/>
          <a:sy n="37" d="100"/>
        </p:scale>
        <p:origin x="33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F16EF179-AC8C-44A3-9ED6-6152B0CF8E1F}" type="datetimeyyyy">
              <a:rPr lang="ru-RU" smtClean="0"/>
              <a:t>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420BD0AB-C59E-4A46-83D3-F07787446BA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ru-RU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C9520-E89D-948F-EAC6-7803C7C7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5E5991B-29B3-2D12-F3DD-EAD71FCF4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ED1B70F-62ED-EF01-981E-F6C388990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921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Изображение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/>
          </a:p>
        </p:txBody>
      </p:sp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Изображение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ru-RU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" name="Текст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ru-RU" sz="1800"/>
            </a:lvl1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ru-RU" sz="1800"/>
            </a:lvl1pPr>
            <a:lvl2pPr>
              <a:defRPr lang="ru-RU" sz="1800"/>
            </a:lvl2pPr>
            <a:lvl3pPr>
              <a:defRPr lang="ru-RU" sz="1800"/>
            </a:lvl3pPr>
            <a:lvl4pPr>
              <a:defRPr lang="ru-RU" sz="1800"/>
            </a:lvl4pPr>
            <a:lvl5pPr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0" name="Номер слайда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Графический объект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 b="1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49" name="Полилиния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ru-RU" sz="1800"/>
            </a:lvl1pPr>
            <a:lvl2pPr>
              <a:spcBef>
                <a:spcPts val="1000"/>
              </a:spcBef>
              <a:defRPr lang="ru-RU" sz="1800"/>
            </a:lvl2pPr>
            <a:lvl3pPr>
              <a:spcBef>
                <a:spcPts val="1000"/>
              </a:spcBef>
              <a:defRPr lang="ru-RU" sz="1800"/>
            </a:lvl3pPr>
            <a:lvl4pPr>
              <a:spcBef>
                <a:spcPts val="1000"/>
              </a:spcBef>
              <a:defRPr lang="ru-RU" sz="1800"/>
            </a:lvl4pPr>
            <a:lvl5pPr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8" name="Объект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ru-RU" sz="1800"/>
            </a:lvl1pPr>
            <a:lvl2pPr>
              <a:spcBef>
                <a:spcPts val="1000"/>
              </a:spcBef>
              <a:defRPr lang="ru-RU" sz="1800"/>
            </a:lvl2pPr>
            <a:lvl3pPr>
              <a:spcBef>
                <a:spcPts val="1000"/>
              </a:spcBef>
              <a:defRPr lang="ru-RU" sz="1800"/>
            </a:lvl3pPr>
            <a:lvl4pPr>
              <a:spcBef>
                <a:spcPts val="1000"/>
              </a:spcBef>
              <a:defRPr lang="ru-RU" sz="1800"/>
            </a:lvl4pPr>
            <a:lvl5pPr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7" name="Номер слайда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3" name="Графический объект 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Графический объект 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Изображение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ru-RU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4" name="Объект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ru-RU" sz="1800"/>
            </a:lvl1pPr>
            <a:lvl2pPr>
              <a:spcBef>
                <a:spcPts val="1000"/>
              </a:spcBef>
              <a:defRPr lang="ru-RU" sz="1800"/>
            </a:lvl2pPr>
            <a:lvl3pPr>
              <a:spcBef>
                <a:spcPts val="1000"/>
              </a:spcBef>
              <a:defRPr lang="ru-RU" sz="1800"/>
            </a:lvl3pPr>
            <a:lvl4pPr>
              <a:spcBef>
                <a:spcPts val="1000"/>
              </a:spcBef>
              <a:defRPr lang="ru-RU" sz="1800"/>
            </a:lvl4pPr>
            <a:lvl5pPr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6" name="Номер слайда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9" name="Изображение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ru-RU" sz="24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 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ru-RU"/>
            </a:def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latin typeface="+mn-lt"/>
                <a:cs typeface="+mn-cs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: Фигура 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latin typeface="+mn-lt"/>
                <a:cs typeface="+mn-cs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latin typeface="+mn-lt"/>
                <a:cs typeface="+mn-cs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ru-RU" sz="3200"/>
            </a:lvl1pPr>
            <a:lvl2pPr>
              <a:defRPr lang="ru-RU" sz="2800"/>
            </a:lvl2pPr>
            <a:lvl3pPr>
              <a:defRPr lang="ru-RU" sz="2400"/>
            </a:lvl3pPr>
            <a:lvl4pPr>
              <a:defRPr lang="ru-RU" sz="2000"/>
            </a:lvl4pPr>
            <a:lvl5pPr>
              <a:defRPr lang="ru-RU" sz="20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 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latin typeface="+mn-lt"/>
                <a:cs typeface="+mn-cs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ru-RU" sz="1600"/>
            </a:lvl1pPr>
            <a:lvl2pPr marL="457200" indent="0">
              <a:buNone/>
              <a:defRPr lang="ru-RU" sz="1400"/>
            </a:lvl2pPr>
            <a:lvl3pPr marL="914400" indent="0">
              <a:buNone/>
              <a:defRPr lang="ru-RU" sz="1200"/>
            </a:lvl3pPr>
            <a:lvl4pPr marL="1371600" indent="0">
              <a:buNone/>
              <a:defRPr lang="ru-RU" sz="1000"/>
            </a:lvl4pPr>
            <a:lvl5pPr marL="1828800" indent="0">
              <a:buNone/>
              <a:defRPr lang="ru-RU" sz="1000"/>
            </a:lvl5pPr>
            <a:lvl6pPr marL="2286000" indent="0">
              <a:buNone/>
              <a:defRPr lang="ru-RU" sz="1000"/>
            </a:lvl6pPr>
            <a:lvl7pPr marL="2743200" indent="0">
              <a:buNone/>
              <a:defRPr lang="ru-RU" sz="1000"/>
            </a:lvl7pPr>
            <a:lvl8pPr marL="3200400" indent="0">
              <a:buNone/>
              <a:defRPr lang="ru-RU" sz="1000"/>
            </a:lvl8pPr>
            <a:lvl9pPr marL="3657600" indent="0">
              <a:buNone/>
              <a:defRPr lang="ru-RU" sz="1000"/>
            </a:lvl9pPr>
          </a:lstStyle>
          <a:p>
            <a:pPr lvl="0" rtl="0"/>
            <a:r>
              <a:rPr lang="ru-RU"/>
              <a:t>Текст слайда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ru-RU" sz="2800"/>
            </a:lvl1pPr>
            <a:lvl2pPr marL="457200" indent="0">
              <a:buNone/>
              <a:defRPr lang="ru-RU" sz="2800"/>
            </a:lvl2pPr>
            <a:lvl3pPr marL="914400" indent="0">
              <a:buNone/>
              <a:defRPr lang="ru-RU" sz="2400"/>
            </a:lvl3pPr>
            <a:lvl4pPr marL="1371600" indent="0">
              <a:buNone/>
              <a:defRPr lang="ru-RU" sz="2000"/>
            </a:lvl4pPr>
            <a:lvl5pPr marL="1828800" indent="0">
              <a:buNone/>
              <a:defRPr lang="ru-RU" sz="2000"/>
            </a:lvl5pPr>
            <a:lvl6pPr marL="2286000" indent="0">
              <a:buNone/>
              <a:defRPr lang="ru-RU" sz="2000"/>
            </a:lvl6pPr>
            <a:lvl7pPr marL="2743200" indent="0">
              <a:buNone/>
              <a:defRPr lang="ru-RU" sz="2000"/>
            </a:lvl7pPr>
            <a:lvl8pPr marL="3200400" indent="0">
              <a:buNone/>
              <a:defRPr lang="ru-RU" sz="2000"/>
            </a:lvl8pPr>
            <a:lvl9pPr marL="3657600" indent="0">
              <a:buNone/>
              <a:defRPr lang="ru-RU" sz="2000"/>
            </a:lvl9pPr>
          </a:lstStyle>
          <a:p>
            <a:pPr rtl="0"/>
            <a:r>
              <a:rPr lang="ru-RU"/>
              <a:t>Щелкните, чтобы добавить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Полилиния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8" name="Полилиния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Полилиния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4" name="Изображение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ru-RU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ru-RU" sz="1800"/>
            </a:lvl3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Полилиния: Фигура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/>
            </a:p>
          </p:txBody>
        </p:sp>
        <p:sp>
          <p:nvSpPr>
            <p:cNvPr id="15" name="Полилиния: фигура 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6" name="Изображение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2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ru-RU" sz="3600" b="1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ru-RU" sz="1800"/>
            </a:lvl1pPr>
          </a:lstStyle>
          <a:p>
            <a:pPr lvl="0" rtl="0"/>
            <a:r>
              <a:rPr lang="ru-RU" dirty="0"/>
              <a:t>Щелкните, чтобы добавить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 dirty="0"/>
          </a:p>
        </p:txBody>
      </p:sp>
      <p:sp>
        <p:nvSpPr>
          <p:cNvPr id="36" name="Полилиния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3" name="Полилиния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lvl="0" algn="ctr" rtl="0"/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Текст слайда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ru-RU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ru-RU" sz="2400"/>
            </a:lvl3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</p:txBody>
      </p:sp>
      <p:sp>
        <p:nvSpPr>
          <p:cNvPr id="52" name="Рисунок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ru-RU" sz="1800"/>
            </a:lvl1pPr>
          </a:lstStyle>
          <a:p>
            <a:pPr lvl="0" rtl="0"/>
            <a:r>
              <a:rPr lang="ru-RU"/>
              <a:t>Щелкните, чтобы добавить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Изображение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3" name="Полилиния: фигура 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9" name="Полилиния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1" name="Полилиния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33" name="Изображение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ru-RU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3" name="Объект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ru-RU" sz="1800"/>
            </a:lvl1pPr>
            <a:lvl2pPr>
              <a:spcBef>
                <a:spcPts val="1000"/>
              </a:spcBef>
              <a:defRPr lang="ru-RU" sz="1800"/>
            </a:lvl2pPr>
            <a:lvl3pPr>
              <a:spcBef>
                <a:spcPts val="1000"/>
              </a:spcBef>
              <a:defRPr lang="ru-RU" sz="1800"/>
            </a:lvl3pPr>
            <a:lvl4pPr>
              <a:spcBef>
                <a:spcPts val="1000"/>
              </a:spcBef>
              <a:defRPr lang="ru-RU" sz="1800"/>
            </a:lvl4pPr>
            <a:lvl5pPr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8" name="Номер слайда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Изображение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3" name="Изображение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Полилиния: фигура 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7" name="Изображение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19" name="Изображение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Номер слайда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ru-RU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ru-RU" sz="2400"/>
            </a:lvl3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олилиния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</a:lstStyle>
          <a:p>
            <a:pPr lvl="0" rtl="0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/>
            </a:lvl1pPr>
          </a:lstStyle>
          <a:p>
            <a:pPr rtl="0"/>
            <a:r>
              <a:rPr lang="ru-RU" dirty="0"/>
              <a:t>Заголовок слайда</a:t>
            </a:r>
          </a:p>
        </p:txBody>
      </p:sp>
      <p:sp>
        <p:nvSpPr>
          <p:cNvPr id="19" name="Номер слайда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3" name="Объект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marL="283464" indent="-283464">
              <a:spcBef>
                <a:spcPts val="1000"/>
              </a:spcBef>
              <a:defRPr lang="ru-RU" sz="1800"/>
            </a:lvl2pPr>
            <a:lvl3pPr marL="283464" indent="-283464">
              <a:spcBef>
                <a:spcPts val="1000"/>
              </a:spcBef>
              <a:defRPr lang="ru-RU" sz="1800"/>
            </a:lvl3pPr>
            <a:lvl4pPr marL="283464" indent="-283464">
              <a:spcBef>
                <a:spcPts val="1000"/>
              </a:spcBef>
              <a:defRPr lang="ru-RU" sz="1800"/>
            </a:lvl4pPr>
            <a:lvl5pPr marL="283464" indent="-283464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25" name="Объект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marL="283464" indent="-283464">
              <a:spcBef>
                <a:spcPts val="1000"/>
              </a:spcBef>
              <a:defRPr lang="ru-RU" sz="1800"/>
            </a:lvl2pPr>
            <a:lvl3pPr marL="283464" indent="-283464">
              <a:spcBef>
                <a:spcPts val="1000"/>
              </a:spcBef>
              <a:defRPr lang="ru-RU" sz="1800"/>
            </a:lvl3pPr>
            <a:lvl4pPr marL="283464" indent="-283464">
              <a:spcBef>
                <a:spcPts val="1000"/>
              </a:spcBef>
              <a:defRPr lang="ru-RU" sz="1800"/>
            </a:lvl4pPr>
            <a:lvl5pPr marL="283464" indent="-283464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 dirty="0"/>
              <a:t>Текст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sz="450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ru-RU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ru-RU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ru-RU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ru-RU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ru-RU" sz="1800"/>
            </a:lvl4pPr>
            <a:lvl5pPr indent="-283464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ru-RU" sz="1800"/>
            </a:lvl1pPr>
            <a:lvl2pPr indent="-283464">
              <a:spcBef>
                <a:spcPts val="1000"/>
              </a:spcBef>
              <a:defRPr lang="ru-RU" sz="1800"/>
            </a:lvl2pPr>
            <a:lvl3pPr indent="-283464">
              <a:spcBef>
                <a:spcPts val="1000"/>
              </a:spcBef>
              <a:defRPr lang="ru-RU" sz="1800"/>
            </a:lvl3pPr>
            <a:lvl4pPr indent="-283464">
              <a:spcBef>
                <a:spcPts val="1000"/>
              </a:spcBef>
              <a:defRPr lang="ru-RU" sz="1800"/>
            </a:lvl4pPr>
            <a:lvl5pPr indent="-283464"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ru-RU" sz="1800"/>
            </a:lvl1pPr>
          </a:lstStyle>
          <a:p>
            <a:pPr lvl="0" rtl="0"/>
            <a:r>
              <a:rPr lang="ru-RU"/>
              <a:t>Щелкните, чтобы добавить рисунок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Полилиния: Фигура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/>
            </a:p>
          </p:txBody>
        </p:sp>
        <p:sp>
          <p:nvSpPr>
            <p:cNvPr id="21" name="Полилиния: Фигура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2" name="Полилиния: фигура 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</a:lstStyle>
            <a:p>
              <a:pPr lvl="0" rtl="0"/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3" name="Изображение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44" name="Номер слайда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6" name="Изображение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21" name="Изображение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ru-RU" sz="3600" b="1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RU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ru-RU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ru-RU" sz="2400"/>
            </a:lvl3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ru-RU" sz="18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0" name="Номер слайда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ru-RU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ru-RU" sz="1200">
                <a:solidFill>
                  <a:schemeClr val="accent6"/>
                </a:solidFill>
                <a:latin typeface="+mn-lt"/>
                <a:cs typeface="+mn-cs" panose="020B0604020202020204" pitchFamily="34" charset="0"/>
              </a:defRPr>
            </a:lvl1pPr>
          </a:lstStyle>
          <a:p>
            <a:fld id="{48F63A3B-78C7-47BE-AE5E-E10140E04643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ru-RU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ru-RU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5066" y="810227"/>
            <a:ext cx="8981870" cy="3831221"/>
          </a:xfrm>
        </p:spPr>
        <p:txBody>
          <a:bodyPr rtlCol="0" anchor="ctr"/>
          <a:lstStyle>
            <a:defPPr>
              <a:defRPr lang="ru-RU"/>
            </a:defPPr>
          </a:lstStyle>
          <a:p>
            <a:pPr rtl="0"/>
            <a:r>
              <a:rPr lang="ru-RU" sz="2000" dirty="0"/>
              <a:t>Мобильное приложение</a:t>
            </a:r>
            <a:br>
              <a:rPr lang="ru-RU" dirty="0"/>
            </a:br>
            <a:r>
              <a:rPr lang="ru-RU" dirty="0"/>
              <a:t>«</a:t>
            </a:r>
            <a:r>
              <a:rPr lang="ru-RU" sz="2800" dirty="0"/>
              <a:t>дневник путешествий»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01C22-F68A-B484-FF7B-7B7E6B3E171F}"/>
              </a:ext>
            </a:extLst>
          </p:cNvPr>
          <p:cNvSpPr txBox="1"/>
          <p:nvPr/>
        </p:nvSpPr>
        <p:spPr>
          <a:xfrm>
            <a:off x="1605064" y="5795332"/>
            <a:ext cx="89818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5CDCE"/>
                </a:solidFill>
                <a:latin typeface="+mj-lt"/>
              </a:rPr>
              <a:t>Выполнила студентка </a:t>
            </a:r>
          </a:p>
          <a:p>
            <a:r>
              <a:rPr lang="ru-RU" sz="1400" dirty="0">
                <a:solidFill>
                  <a:srgbClr val="F5CDCE"/>
                </a:solidFill>
                <a:latin typeface="+mj-lt"/>
              </a:rPr>
              <a:t>группы 411ИС-22</a:t>
            </a:r>
          </a:p>
          <a:p>
            <a:r>
              <a:rPr lang="ru-RU" sz="1400" dirty="0">
                <a:solidFill>
                  <a:srgbClr val="F5CDCE"/>
                </a:solidFill>
                <a:latin typeface="+mj-lt"/>
              </a:rPr>
              <a:t>Александрова Софья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algn="just" rtl="0">
              <a:buNone/>
            </a:pPr>
            <a:r>
              <a:rPr lang="ru-RU" dirty="0"/>
              <a:t>	</a:t>
            </a:r>
            <a:r>
              <a:rPr lang="ru-RU" sz="2000" dirty="0"/>
              <a:t>В эпоху соцсетей люди привыкли делиться визуальным контентом с окружающими, однако соцсети – это публичное пространство, которое нацелено, скорее, на получение реакции людей, а не на полное изложение своих эмоции и впечатлений. Существует запрос на более </a:t>
            </a:r>
            <a:r>
              <a:rPr lang="ru-RU" sz="2000" b="1" dirty="0"/>
              <a:t>личный</a:t>
            </a:r>
            <a:r>
              <a:rPr lang="ru-RU" sz="2000" dirty="0"/>
              <a:t> и </a:t>
            </a:r>
            <a:r>
              <a:rPr lang="ru-RU" sz="2000" b="1" dirty="0"/>
              <a:t>структурированный</a:t>
            </a:r>
            <a:r>
              <a:rPr lang="ru-RU" sz="2000" dirty="0"/>
              <a:t> формат сохранения воспоминаний. Путешественники всё чаще стремятся не просто «отмечать» страны и города, а </a:t>
            </a:r>
            <a:r>
              <a:rPr lang="ru-RU" sz="2000" b="1" dirty="0"/>
              <a:t>проживать опыт, анализировать свои впечатления и возвращаться к ним снова и снова. 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 rtl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цели и задачи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16" name="Объект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7532914" cy="3720337"/>
          </a:xfrm>
        </p:spPr>
        <p:txBody>
          <a:bodyPr rtlCol="0">
            <a:normAutofit fontScale="85000" lnSpcReduction="20000"/>
          </a:bodyPr>
          <a:lstStyle>
            <a:defPPr>
              <a:defRPr lang="ru-RU"/>
            </a:defPPr>
          </a:lstStyle>
          <a:p>
            <a:pPr algn="just" rtl="0"/>
            <a:r>
              <a:rPr lang="ru-RU" sz="2200" b="1" dirty="0"/>
              <a:t>Целью</a:t>
            </a:r>
            <a:r>
              <a:rPr lang="ru-RU" sz="2200" dirty="0"/>
              <a:t> является разработка мобильного приложения, предоставляющее пользователю инструмент для сохранения, структурирования и визуализации личных воспоминаний о путешествиях.</a:t>
            </a:r>
          </a:p>
          <a:p>
            <a:pPr algn="ctr"/>
            <a:r>
              <a:rPr lang="ru-RU" sz="2200" b="1" dirty="0"/>
              <a:t>Задачи: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dirty="0"/>
              <a:t>Реализовать возможность добавления и хранения записей о посещённых местах с привязкой к геолокации, дате, фотографиям и текстовым заметкам.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dirty="0"/>
              <a:t>Обеспечить интерфейс с акцентом на визуальное представление контента (фотографий).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dirty="0"/>
              <a:t>Реализовать функцию статистики (количество стран, городов)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dirty="0"/>
              <a:t>Организовать надёжное хранение данных с возможностью создания резервной копии.</a:t>
            </a:r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65393"/>
            <a:ext cx="7155402" cy="109162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Анализ готовых решений</a:t>
            </a:r>
          </a:p>
        </p:txBody>
      </p:sp>
      <p:sp>
        <p:nvSpPr>
          <p:cNvPr id="14" name="Объект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397" y="2303463"/>
            <a:ext cx="7631712" cy="4143375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b="1" dirty="0"/>
              <a:t>Социальные сети (</a:t>
            </a:r>
            <a:r>
              <a:rPr lang="en-US" b="1" dirty="0"/>
              <a:t>Instagram</a:t>
            </a:r>
            <a:r>
              <a:rPr lang="ru-RU" b="1" dirty="0"/>
              <a:t>, ВКонтакте)</a:t>
            </a:r>
          </a:p>
          <a:p>
            <a:pPr marL="0" indent="0" rtl="0">
              <a:buNone/>
            </a:pPr>
            <a:r>
              <a:rPr lang="ru-RU" dirty="0"/>
              <a:t>+ Удобные инструменты для публикации фото.</a:t>
            </a:r>
          </a:p>
          <a:p>
            <a:pPr marL="0" indent="0">
              <a:buNone/>
            </a:pPr>
            <a:r>
              <a:rPr lang="ru-RU" dirty="0"/>
              <a:t>- Ориентированы на публичный контент, а не на ведение личных записей, отсутствует полноценная структурированность.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b="1" dirty="0"/>
              <a:t>Картографические сервисы (</a:t>
            </a:r>
            <a:r>
              <a:rPr lang="en-US" b="1" dirty="0"/>
              <a:t>Google Maps</a:t>
            </a:r>
            <a:r>
              <a:rPr lang="ru-RU" b="1" dirty="0"/>
              <a:t>, Яндекс Карты)</a:t>
            </a:r>
          </a:p>
          <a:p>
            <a:pPr marL="0" indent="0" rtl="0">
              <a:buNone/>
            </a:pPr>
            <a:r>
              <a:rPr lang="ru-RU" dirty="0"/>
              <a:t>+ Есть функции сохранения и отметки мест.</a:t>
            </a:r>
          </a:p>
          <a:p>
            <a:pPr marL="0" indent="0" rtl="0">
              <a:buNone/>
            </a:pPr>
            <a:r>
              <a:rPr lang="ru-RU" dirty="0"/>
              <a:t>- Ограниченность в функционале заметок и фото.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b="1" dirty="0"/>
              <a:t>Приложения-тревел планеры (</a:t>
            </a:r>
            <a:r>
              <a:rPr lang="en-US" b="1" dirty="0" err="1"/>
              <a:t>Triplt</a:t>
            </a:r>
            <a:r>
              <a:rPr lang="en-US" b="1" dirty="0"/>
              <a:t>, </a:t>
            </a:r>
            <a:r>
              <a:rPr lang="en-US" b="1" dirty="0" err="1"/>
              <a:t>Sygic</a:t>
            </a:r>
            <a:r>
              <a:rPr lang="en-US" b="1" dirty="0"/>
              <a:t> Travel</a:t>
            </a:r>
            <a:r>
              <a:rPr lang="ru-RU" b="1" dirty="0"/>
              <a:t>)</a:t>
            </a:r>
          </a:p>
          <a:p>
            <a:pPr marL="0" indent="0" rtl="0">
              <a:buNone/>
            </a:pPr>
            <a:r>
              <a:rPr lang="ru-RU" dirty="0"/>
              <a:t>+ Удобны в планировании будущих поездок, работы с бронированием.</a:t>
            </a:r>
          </a:p>
          <a:p>
            <a:pPr marL="0" indent="0" rtl="0">
              <a:buNone/>
            </a:pPr>
            <a:r>
              <a:rPr lang="ru-RU" dirty="0"/>
              <a:t>- Неудобны для ведения дневника для воспоминаний, перегружены платным функционалом.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1038" name="Picture 14" descr="Picture background">
            <a:extLst>
              <a:ext uri="{FF2B5EF4-FFF2-40B4-BE49-F238E27FC236}">
                <a16:creationId xmlns:a16="http://schemas.microsoft.com/office/drawing/2014/main" id="{3EE82B04-FF3F-5933-EF87-EB1D89CD0D8F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7" r="291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E4B24-9B34-1918-D9B6-A29F4770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938991-1446-CED5-0878-888ED43C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965393"/>
            <a:ext cx="7155402" cy="109162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Анализ готовых решений</a:t>
            </a:r>
          </a:p>
        </p:txBody>
      </p:sp>
      <p:sp>
        <p:nvSpPr>
          <p:cNvPr id="14" name="Объект 7">
            <a:extLst>
              <a:ext uri="{FF2B5EF4-FFF2-40B4-BE49-F238E27FC236}">
                <a16:creationId xmlns:a16="http://schemas.microsoft.com/office/drawing/2014/main" id="{4A124D60-B098-B64E-5853-B6BCC7FCF3A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397" y="2303463"/>
            <a:ext cx="7631712" cy="4143375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b="1" dirty="0"/>
              <a:t>Специализированные приложения (</a:t>
            </a:r>
            <a:r>
              <a:rPr lang="en-US" b="1" dirty="0" err="1"/>
              <a:t>Polarsteps</a:t>
            </a:r>
            <a:r>
              <a:rPr lang="en-US" b="1" dirty="0"/>
              <a:t>, </a:t>
            </a:r>
            <a:r>
              <a:rPr lang="en-US" b="1" dirty="0" err="1"/>
              <a:t>FindPenquins</a:t>
            </a:r>
            <a:r>
              <a:rPr lang="en-US" b="1" dirty="0"/>
              <a:t>)</a:t>
            </a:r>
            <a:endParaRPr lang="ru-RU" b="1" dirty="0"/>
          </a:p>
          <a:p>
            <a:pPr marL="0" indent="0" rtl="0">
              <a:buNone/>
            </a:pPr>
            <a:r>
              <a:rPr lang="ru-RU" dirty="0"/>
              <a:t>+ Близки к идее, могут построить маршрут, позволяют добавлять фото. </a:t>
            </a:r>
          </a:p>
          <a:p>
            <a:pPr marL="0" indent="0" rtl="0">
              <a:buNone/>
            </a:pPr>
            <a:r>
              <a:rPr lang="ru-RU" dirty="0"/>
              <a:t>- Перегружены платным функционалом, созданы в качестве соцсети.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19B7CD-DA97-7D7D-77B1-A21F0C5785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 rtl="0"/>
              <a:t>5</a:t>
            </a:fld>
            <a:endParaRPr lang="ru-RU" dirty="0"/>
          </a:p>
        </p:txBody>
      </p:sp>
      <p:pic>
        <p:nvPicPr>
          <p:cNvPr id="2" name="Picture 14" descr="Picture background">
            <a:extLst>
              <a:ext uri="{FF2B5EF4-FFF2-40B4-BE49-F238E27FC236}">
                <a16:creationId xmlns:a16="http://schemas.microsoft.com/office/drawing/2014/main" id="{34F45782-2B72-C8CC-8577-5329883F55D3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7" r="29177"/>
          <a:stretch>
            <a:fillRect/>
          </a:stretch>
        </p:blipFill>
        <p:spPr bwMode="auto">
          <a:xfrm>
            <a:off x="8990013" y="965200"/>
            <a:ext cx="3201987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101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Основной функционал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2331791"/>
            <a:ext cx="6714309" cy="3721817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sz="2000" b="1" dirty="0"/>
              <a:t>Модуль карты.</a:t>
            </a:r>
          </a:p>
          <a:p>
            <a:pPr rtl="0"/>
            <a:r>
              <a:rPr lang="ru-RU" sz="2000" dirty="0"/>
              <a:t>Отображение карты мира с пользовательскими маркерами. Прикрепление к маркерам заметок, фотографий.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sz="2000" b="1" dirty="0"/>
              <a:t>Модуль записей.</a:t>
            </a:r>
          </a:p>
          <a:p>
            <a:pPr rtl="0"/>
            <a:r>
              <a:rPr lang="ru-RU" sz="2000" dirty="0"/>
              <a:t>Возможность создания записей с прикреплением к ним геопозиции, фотографий, заметок, даты.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ru-RU" sz="2000" b="1" dirty="0"/>
              <a:t>Модуль статистики.</a:t>
            </a:r>
          </a:p>
          <a:p>
            <a:pPr rtl="0"/>
            <a:r>
              <a:rPr lang="ru-RU" sz="2000" dirty="0"/>
              <a:t>Отображение количества посещённых стран, городов, статистика впечатлений и настроения от путешествий.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36766641-9E2F-D1EE-38E0-DF5752B9E73C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8" r="1908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заключение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331958"/>
            <a:ext cx="9882483" cy="370426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dirty="0"/>
              <a:t>	</a:t>
            </a:r>
            <a:r>
              <a:rPr lang="ru-RU" sz="2400" dirty="0"/>
              <a:t>Разработка мобильного приложения «Дневник путешествий» является актуальной задачей. Оно поможет решить проблему организации </a:t>
            </a:r>
            <a:r>
              <a:rPr lang="en-US" sz="2400" dirty="0"/>
              <a:t>travel</a:t>
            </a:r>
            <a:r>
              <a:rPr lang="ru-RU" sz="2400" dirty="0"/>
              <a:t>-воспоминаний. Фокус на минималистичном незагруженном дизайне, полезных удобных функциях сделает продукт идеальным для использования, выгодно отличаясь от существующих решений.</a:t>
            </a:r>
            <a:endParaRPr lang="ru-RU" sz="20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48F63A3B-78C7-47BE-AE5E-E10140E04643}" type="slidenum">
              <a:rPr lang="ru-RU" smtClean="0"/>
              <a:pPr rtl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Times new Roman"/>
        <a:ea typeface=""/>
        <a:cs typeface="Times new Roma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9_TF78438558_Win32" id="{20174D6F-D900-4129-ACAC-D46CF5FD4DB7}" vid="{268851D2-D7B5-4873-88EC-188753A90A6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{7784B7CD-023A-4544-A1C8-8277ED66024D}TF8a9b5915-b8c7-461e-8cdd-693d48b5e323138ae9a7_win32-fecfc327da1f</Template>
  <TotalTime>53</TotalTime>
  <Words>393</Words>
  <Application>Microsoft Office PowerPoint</Application>
  <PresentationFormat>Широкоэкранный</PresentationFormat>
  <Paragraphs>42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Calibri</vt:lpstr>
      <vt:lpstr>Times new Roman</vt:lpstr>
      <vt:lpstr>Пользовательская</vt:lpstr>
      <vt:lpstr>Мобильное приложение «дневник путешествий»</vt:lpstr>
      <vt:lpstr>актуальность</vt:lpstr>
      <vt:lpstr>цели и задачи</vt:lpstr>
      <vt:lpstr>Анализ готовых решений</vt:lpstr>
      <vt:lpstr>Анализ готовых решений</vt:lpstr>
      <vt:lpstr>Основной функционал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Sophia</dc:creator>
  <cp:lastModifiedBy>Sophia</cp:lastModifiedBy>
  <cp:revision>1</cp:revision>
  <dcterms:created xsi:type="dcterms:W3CDTF">2025-09-14T18:06:57Z</dcterms:created>
  <dcterms:modified xsi:type="dcterms:W3CDTF">2025-09-14T19:00:34Z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